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y Grotesk Key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Space Mono" panose="020B0604020202020204" charset="0"/>
      <p:regular r:id="rId18"/>
    </p:embeddedFont>
    <p:embeddedFont>
      <p:font typeface="Space Mono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0" d="100"/>
          <a:sy n="20" d="100"/>
        </p:scale>
        <p:origin x="85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4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065" cy="10287000"/>
            <a:chOff x="0" y="0"/>
            <a:chExt cx="48189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8980" cy="2709333"/>
            </a:xfrm>
            <a:custGeom>
              <a:avLst/>
              <a:gdLst/>
              <a:ahLst/>
              <a:cxnLst/>
              <a:rect l="l" t="t" r="r" b="b"/>
              <a:pathLst>
                <a:path w="4818980" h="2709333">
                  <a:moveTo>
                    <a:pt x="0" y="0"/>
                  </a:moveTo>
                  <a:lnTo>
                    <a:pt x="4818980" y="0"/>
                  </a:lnTo>
                  <a:lnTo>
                    <a:pt x="481898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100000"/>
                  </a:srgbClr>
                </a:gs>
                <a:gs pos="33333">
                  <a:srgbClr val="FBD4B2">
                    <a:alpha val="100000"/>
                  </a:srgbClr>
                </a:gs>
                <a:gs pos="66667">
                  <a:srgbClr val="E6E0EF">
                    <a:alpha val="100000"/>
                  </a:srgbClr>
                </a:gs>
                <a:gs pos="100000">
                  <a:srgbClr val="7D2AE8">
                    <a:alpha val="5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898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261695" y="1144697"/>
            <a:ext cx="7997605" cy="799760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81610" y="-181610"/>
              <a:ext cx="6713221" cy="6713221"/>
            </a:xfrm>
            <a:custGeom>
              <a:avLst/>
              <a:gdLst/>
              <a:ahLst/>
              <a:cxnLst/>
              <a:rect l="l" t="t" r="r" b="b"/>
              <a:pathLst>
                <a:path w="6713221" h="6713221">
                  <a:moveTo>
                    <a:pt x="5986780" y="726440"/>
                  </a:moveTo>
                  <a:cubicBezTo>
                    <a:pt x="5260340" y="0"/>
                    <a:pt x="4083050" y="0"/>
                    <a:pt x="3356610" y="726440"/>
                  </a:cubicBezTo>
                  <a:cubicBezTo>
                    <a:pt x="2630170" y="0"/>
                    <a:pt x="1452880" y="0"/>
                    <a:pt x="726440" y="726440"/>
                  </a:cubicBezTo>
                  <a:cubicBezTo>
                    <a:pt x="0" y="1452880"/>
                    <a:pt x="0" y="2630170"/>
                    <a:pt x="726440" y="3356610"/>
                  </a:cubicBezTo>
                  <a:cubicBezTo>
                    <a:pt x="0" y="4083050"/>
                    <a:pt x="0" y="5260340"/>
                    <a:pt x="726440" y="5986780"/>
                  </a:cubicBezTo>
                  <a:cubicBezTo>
                    <a:pt x="1452880" y="6713221"/>
                    <a:pt x="2630170" y="6713220"/>
                    <a:pt x="3356610" y="5986780"/>
                  </a:cubicBezTo>
                  <a:cubicBezTo>
                    <a:pt x="4083050" y="6713220"/>
                    <a:pt x="5260340" y="6713220"/>
                    <a:pt x="5986780" y="5986780"/>
                  </a:cubicBezTo>
                  <a:cubicBezTo>
                    <a:pt x="6713221" y="5260340"/>
                    <a:pt x="6713220" y="4083050"/>
                    <a:pt x="5986780" y="3356610"/>
                  </a:cubicBezTo>
                  <a:cubicBezTo>
                    <a:pt x="6713220" y="2630170"/>
                    <a:pt x="6713220" y="1452880"/>
                    <a:pt x="5986780" y="726440"/>
                  </a:cubicBezTo>
                  <a:close/>
                </a:path>
              </a:pathLst>
            </a:custGeom>
            <a:blipFill>
              <a:blip r:embed="rId2"/>
              <a:stretch>
                <a:fillRect l="-16666" r="-1666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23795" y="8292671"/>
            <a:ext cx="7482845" cy="1155260"/>
            <a:chOff x="0" y="0"/>
            <a:chExt cx="2209767" cy="341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9767" cy="341161"/>
            </a:xfrm>
            <a:custGeom>
              <a:avLst/>
              <a:gdLst/>
              <a:ahLst/>
              <a:cxnLst/>
              <a:rect l="l" t="t" r="r" b="b"/>
              <a:pathLst>
                <a:path w="2209767" h="341161">
                  <a:moveTo>
                    <a:pt x="2006567" y="0"/>
                  </a:moveTo>
                  <a:cubicBezTo>
                    <a:pt x="2118791" y="0"/>
                    <a:pt x="2209767" y="76372"/>
                    <a:pt x="2209767" y="170581"/>
                  </a:cubicBezTo>
                  <a:cubicBezTo>
                    <a:pt x="2209767" y="264790"/>
                    <a:pt x="2118791" y="341161"/>
                    <a:pt x="2006567" y="341161"/>
                  </a:cubicBezTo>
                  <a:lnTo>
                    <a:pt x="203200" y="341161"/>
                  </a:lnTo>
                  <a:cubicBezTo>
                    <a:pt x="90976" y="341161"/>
                    <a:pt x="0" y="264790"/>
                    <a:pt x="0" y="170581"/>
                  </a:cubicBezTo>
                  <a:cubicBezTo>
                    <a:pt x="0" y="7637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2B2B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209767" cy="38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27656" y="1449497"/>
            <a:ext cx="6675124" cy="627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14"/>
              </a:lnSpc>
            </a:pPr>
            <a:r>
              <a:rPr lang="en-US" sz="16214">
                <a:solidFill>
                  <a:srgbClr val="2B2B2B"/>
                </a:solidFill>
                <a:latin typeface="Cy Grotesk Key"/>
              </a:rPr>
              <a:t>Sales Pitch Deck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66863" y="8651862"/>
            <a:ext cx="2988642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pace Mono"/>
              </a:rPr>
              <a:t>Add name here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7620" y="8651862"/>
            <a:ext cx="2988642" cy="38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pace Mono Bold"/>
              </a:rPr>
              <a:t>Prepared by: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1184" y="4407396"/>
            <a:ext cx="2061374" cy="2064067"/>
            <a:chOff x="0" y="0"/>
            <a:chExt cx="542913" cy="543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2913" cy="543623"/>
            </a:xfrm>
            <a:custGeom>
              <a:avLst/>
              <a:gdLst/>
              <a:ahLst/>
              <a:cxnLst/>
              <a:rect l="l" t="t" r="r" b="b"/>
              <a:pathLst>
                <a:path w="542913" h="543623">
                  <a:moveTo>
                    <a:pt x="0" y="0"/>
                  </a:moveTo>
                  <a:lnTo>
                    <a:pt x="542913" y="0"/>
                  </a:lnTo>
                  <a:lnTo>
                    <a:pt x="542913" y="543623"/>
                  </a:lnTo>
                  <a:lnTo>
                    <a:pt x="0" y="543623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32500"/>
                  </a:srgbClr>
                </a:gs>
                <a:gs pos="100000">
                  <a:srgbClr val="7D2AE8">
                    <a:alpha val="255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42913" cy="591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9144000" cy="2064067"/>
            <a:chOff x="0" y="0"/>
            <a:chExt cx="2408296" cy="5436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543623"/>
            </a:xfrm>
            <a:custGeom>
              <a:avLst/>
              <a:gdLst/>
              <a:ahLst/>
              <a:cxnLst/>
              <a:rect l="l" t="t" r="r" b="b"/>
              <a:pathLst>
                <a:path w="2408296" h="543623">
                  <a:moveTo>
                    <a:pt x="0" y="0"/>
                  </a:moveTo>
                  <a:lnTo>
                    <a:pt x="2408296" y="0"/>
                  </a:lnTo>
                  <a:lnTo>
                    <a:pt x="2408296" y="543623"/>
                  </a:lnTo>
                  <a:lnTo>
                    <a:pt x="0" y="543623"/>
                  </a:lnTo>
                  <a:close/>
                </a:path>
              </a:pathLst>
            </a:custGeom>
            <a:solidFill>
              <a:srgbClr val="FBD4B3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08296" cy="591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2064067"/>
            <a:ext cx="9144000" cy="8222933"/>
            <a:chOff x="0" y="0"/>
            <a:chExt cx="904787" cy="813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4787" cy="813648"/>
            </a:xfrm>
            <a:custGeom>
              <a:avLst/>
              <a:gdLst/>
              <a:ahLst/>
              <a:cxnLst/>
              <a:rect l="l" t="t" r="r" b="b"/>
              <a:pathLst>
                <a:path w="904787" h="813648">
                  <a:moveTo>
                    <a:pt x="0" y="0"/>
                  </a:moveTo>
                  <a:lnTo>
                    <a:pt x="904787" y="0"/>
                  </a:lnTo>
                  <a:lnTo>
                    <a:pt x="904787" y="813648"/>
                  </a:lnTo>
                  <a:lnTo>
                    <a:pt x="0" y="813648"/>
                  </a:lnTo>
                  <a:close/>
                </a:path>
              </a:pathLst>
            </a:custGeom>
            <a:blipFill>
              <a:blip r:embed="rId2"/>
              <a:stretch>
                <a:fillRect l="-10408" r="-59264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57200" y="576628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247775" y="7005276"/>
            <a:ext cx="6648450" cy="235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DF4EB"/>
                </a:solidFill>
                <a:latin typeface="Cy Grotesk Key"/>
              </a:rPr>
              <a:t>Why choose</a:t>
            </a:r>
          </a:p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DF4EB"/>
                </a:solidFill>
                <a:latin typeface="Cy Grotesk Key"/>
              </a:rPr>
              <a:t>our product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9561499" y="1207726"/>
          <a:ext cx="8306744" cy="8153400"/>
        </p:xfrm>
        <a:graphic>
          <a:graphicData uri="http://schemas.openxmlformats.org/drawingml/2006/table">
            <a:tbl>
              <a:tblPr/>
              <a:tblGrid>
                <a:gridCol w="8306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91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000000"/>
                          </a:solidFill>
                          <a:latin typeface="Cy Grotesk Key"/>
                        </a:rPr>
                        <a:t>Quality and durability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FF9900">
                            <a:alpha val="32500"/>
                          </a:srgbClr>
                        </a:gs>
                        <a:gs pos="100000">
                          <a:srgbClr val="7D2AE8">
                            <a:alpha val="255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pace Mono"/>
                        </a:rPr>
                        <a:t>Briefly elaborate on what you want to discuss. 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Cy Grotesk Key"/>
                        </a:rPr>
                        <a:t>Environment and social responsibility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FF9900">
                            <a:alpha val="32500"/>
                          </a:srgbClr>
                        </a:gs>
                        <a:gs pos="100000">
                          <a:srgbClr val="7D2AE8">
                            <a:alpha val="255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pace Mono"/>
                        </a:rPr>
                        <a:t>Briefly elaborate on what you want to discuss. 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l">
                        <a:lnSpc>
                          <a:spcPts val="3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Cy Grotesk Key"/>
                        </a:rPr>
                        <a:t>Excellent customer service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FF9900">
                            <a:alpha val="32500"/>
                          </a:srgbClr>
                        </a:gs>
                        <a:gs pos="100000">
                          <a:srgbClr val="7D2AE8">
                            <a:alpha val="255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pace Mono"/>
                        </a:rPr>
                        <a:t>Briefly elaborate on what you want to discuss. 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l">
                        <a:lnSpc>
                          <a:spcPts val="3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Cy Grotesk Key"/>
                        </a:rPr>
                        <a:t>Positive customer reviews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FF9900">
                            <a:alpha val="32500"/>
                          </a:srgbClr>
                        </a:gs>
                        <a:gs pos="100000">
                          <a:srgbClr val="7D2AE8">
                            <a:alpha val="255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Space Mono"/>
                        </a:rPr>
                        <a:t>Briefly elaborate on what you want to discuss. </a:t>
                      </a:r>
                      <a:endParaRPr lang="en-US" sz="110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2993040" y="9616921"/>
            <a:ext cx="479367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u="none">
                <a:solidFill>
                  <a:srgbClr val="000000"/>
                </a:solidFill>
                <a:latin typeface="Cy Grotesk Key"/>
              </a:rPr>
              <a:t>BACK TO AGENDA PAGE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177426" y="2878337"/>
            <a:ext cx="1935249" cy="1935249"/>
          </a:xfrm>
          <a:prstGeom prst="line">
            <a:avLst/>
          </a:prstGeom>
          <a:ln w="19050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9487559" y="4555664"/>
            <a:ext cx="1735748" cy="1002134"/>
          </a:xfrm>
          <a:prstGeom prst="line">
            <a:avLst/>
          </a:prstGeom>
          <a:ln w="19050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14108452" y="3835759"/>
            <a:ext cx="1910343" cy="2016350"/>
          </a:xfrm>
          <a:prstGeom prst="line">
            <a:avLst/>
          </a:prstGeom>
          <a:ln w="19050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11558" y="8249486"/>
            <a:ext cx="6103410" cy="1773816"/>
            <a:chOff x="0" y="0"/>
            <a:chExt cx="1607482" cy="4671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7483" cy="467178"/>
            </a:xfrm>
            <a:custGeom>
              <a:avLst/>
              <a:gdLst/>
              <a:ahLst/>
              <a:cxnLst/>
              <a:rect l="l" t="t" r="r" b="b"/>
              <a:pathLst>
                <a:path w="1607483" h="467178">
                  <a:moveTo>
                    <a:pt x="12685" y="0"/>
                  </a:moveTo>
                  <a:lnTo>
                    <a:pt x="1594798" y="0"/>
                  </a:lnTo>
                  <a:cubicBezTo>
                    <a:pt x="1598162" y="0"/>
                    <a:pt x="1601388" y="1336"/>
                    <a:pt x="1603767" y="3715"/>
                  </a:cubicBezTo>
                  <a:cubicBezTo>
                    <a:pt x="1606146" y="6094"/>
                    <a:pt x="1607483" y="9320"/>
                    <a:pt x="1607483" y="12685"/>
                  </a:cubicBezTo>
                  <a:lnTo>
                    <a:pt x="1607483" y="454493"/>
                  </a:lnTo>
                  <a:cubicBezTo>
                    <a:pt x="1607483" y="457857"/>
                    <a:pt x="1606146" y="461084"/>
                    <a:pt x="1603767" y="463463"/>
                  </a:cubicBezTo>
                  <a:cubicBezTo>
                    <a:pt x="1601388" y="465841"/>
                    <a:pt x="1598162" y="467178"/>
                    <a:pt x="1594798" y="467178"/>
                  </a:cubicBezTo>
                  <a:lnTo>
                    <a:pt x="12685" y="467178"/>
                  </a:lnTo>
                  <a:cubicBezTo>
                    <a:pt x="9320" y="467178"/>
                    <a:pt x="6094" y="465841"/>
                    <a:pt x="3715" y="463463"/>
                  </a:cubicBezTo>
                  <a:cubicBezTo>
                    <a:pt x="1336" y="461084"/>
                    <a:pt x="0" y="457857"/>
                    <a:pt x="0" y="454493"/>
                  </a:cubicBezTo>
                  <a:lnTo>
                    <a:pt x="0" y="12685"/>
                  </a:lnTo>
                  <a:cubicBezTo>
                    <a:pt x="0" y="9320"/>
                    <a:pt x="1336" y="6094"/>
                    <a:pt x="3715" y="3715"/>
                  </a:cubicBezTo>
                  <a:cubicBezTo>
                    <a:pt x="6094" y="1336"/>
                    <a:pt x="9320" y="0"/>
                    <a:pt x="12685" y="0"/>
                  </a:cubicBezTo>
                  <a:close/>
                </a:path>
              </a:pathLst>
            </a:custGeom>
            <a:solidFill>
              <a:srgbClr val="FDF9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07482" cy="5052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</a:rPr>
                <a:t>Use links to go to a different page inside your presentation. </a:t>
              </a:r>
            </a:p>
            <a:p>
              <a:pPr algn="l">
                <a:lnSpc>
                  <a:spcPts val="2100"/>
                </a:lnSpc>
              </a:pPr>
              <a:endParaRPr lang="en-US" sz="1500">
                <a:solidFill>
                  <a:srgbClr val="000000"/>
                </a:solidFill>
                <a:latin typeface="Inter"/>
              </a:endParaR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</a:rPr>
                <a:t>Highlight the text you want to hyperlink, click the link symbol that appears above that text, then select from the dropdown the page that you want to connect.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2776" y="4457979"/>
            <a:ext cx="4581616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3999" u="sng">
                <a:solidFill>
                  <a:srgbClr val="000000"/>
                </a:solidFill>
                <a:latin typeface="Cy Grotesk Key"/>
              </a:rPr>
              <a:t>Company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91238" y="6803119"/>
            <a:ext cx="3019731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39"/>
              </a:lnSpc>
              <a:spcBef>
                <a:spcPct val="0"/>
              </a:spcBef>
            </a:pPr>
            <a:r>
              <a:rPr lang="en-US" sz="3999" u="sng" strike="noStrike">
                <a:solidFill>
                  <a:srgbClr val="000000"/>
                </a:solidFill>
                <a:latin typeface="Cy Grotesk Key"/>
              </a:rPr>
              <a:t>Our Products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3496" y="5321249"/>
            <a:ext cx="438080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39"/>
              </a:lnSpc>
              <a:spcBef>
                <a:spcPct val="0"/>
              </a:spcBef>
            </a:pPr>
            <a:r>
              <a:rPr lang="en-US" sz="3999" u="sng" strike="noStrike">
                <a:solidFill>
                  <a:srgbClr val="000000"/>
                </a:solidFill>
                <a:latin typeface="Cy Grotesk Key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67010" y="8655649"/>
            <a:ext cx="3131295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39"/>
              </a:lnSpc>
              <a:spcBef>
                <a:spcPct val="0"/>
              </a:spcBef>
            </a:pPr>
            <a:r>
              <a:rPr lang="en-US" sz="3999" u="sng" strike="noStrike">
                <a:solidFill>
                  <a:srgbClr val="000000"/>
                </a:solidFill>
                <a:latin typeface="Cy Grotesk Key"/>
              </a:rPr>
              <a:t>Proposed 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78740" y="795112"/>
            <a:ext cx="993052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0000"/>
                </a:solidFill>
                <a:latin typeface="Cy Grotesk Key"/>
              </a:rPr>
              <a:t>Agenda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034858"/>
            <a:ext cx="3209768" cy="3209768"/>
            <a:chOff x="0" y="0"/>
            <a:chExt cx="4279691" cy="42796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9691" cy="4279691"/>
            </a:xfrm>
            <a:custGeom>
              <a:avLst/>
              <a:gdLst/>
              <a:ahLst/>
              <a:cxnLst/>
              <a:rect l="l" t="t" r="r" b="b"/>
              <a:pathLst>
                <a:path w="4279691" h="4279691">
                  <a:moveTo>
                    <a:pt x="0" y="0"/>
                  </a:moveTo>
                  <a:lnTo>
                    <a:pt x="4279691" y="0"/>
                  </a:lnTo>
                  <a:lnTo>
                    <a:pt x="4279691" y="4279691"/>
                  </a:lnTo>
                  <a:lnTo>
                    <a:pt x="0" y="427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339510" y="1339510"/>
              <a:ext cx="1600671" cy="1600671"/>
            </a:xfrm>
            <a:custGeom>
              <a:avLst/>
              <a:gdLst/>
              <a:ahLst/>
              <a:cxnLst/>
              <a:rect l="l" t="t" r="r" b="b"/>
              <a:pathLst>
                <a:path w="1600671" h="1600671">
                  <a:moveTo>
                    <a:pt x="0" y="0"/>
                  </a:moveTo>
                  <a:lnTo>
                    <a:pt x="1600671" y="0"/>
                  </a:lnTo>
                  <a:lnTo>
                    <a:pt x="1600671" y="1600671"/>
                  </a:lnTo>
                  <a:lnTo>
                    <a:pt x="0" y="160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6196219" y="3208702"/>
            <a:ext cx="3209768" cy="3209768"/>
            <a:chOff x="0" y="0"/>
            <a:chExt cx="4279691" cy="42796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79691" cy="4279691"/>
            </a:xfrm>
            <a:custGeom>
              <a:avLst/>
              <a:gdLst/>
              <a:ahLst/>
              <a:cxnLst/>
              <a:rect l="l" t="t" r="r" b="b"/>
              <a:pathLst>
                <a:path w="4279691" h="4279691">
                  <a:moveTo>
                    <a:pt x="0" y="0"/>
                  </a:moveTo>
                  <a:lnTo>
                    <a:pt x="4279691" y="0"/>
                  </a:lnTo>
                  <a:lnTo>
                    <a:pt x="4279691" y="4279691"/>
                  </a:lnTo>
                  <a:lnTo>
                    <a:pt x="0" y="427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339510" y="1339510"/>
              <a:ext cx="1600671" cy="1600671"/>
            </a:xfrm>
            <a:custGeom>
              <a:avLst/>
              <a:gdLst/>
              <a:ahLst/>
              <a:cxnLst/>
              <a:rect l="l" t="t" r="r" b="b"/>
              <a:pathLst>
                <a:path w="1600671" h="1600671">
                  <a:moveTo>
                    <a:pt x="0" y="0"/>
                  </a:moveTo>
                  <a:lnTo>
                    <a:pt x="1600671" y="0"/>
                  </a:lnTo>
                  <a:lnTo>
                    <a:pt x="1600671" y="1600671"/>
                  </a:lnTo>
                  <a:lnTo>
                    <a:pt x="0" y="160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0749013" y="1723219"/>
            <a:ext cx="3209768" cy="3209768"/>
            <a:chOff x="0" y="0"/>
            <a:chExt cx="4279691" cy="42796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279691" cy="4279691"/>
            </a:xfrm>
            <a:custGeom>
              <a:avLst/>
              <a:gdLst/>
              <a:ahLst/>
              <a:cxnLst/>
              <a:rect l="l" t="t" r="r" b="b"/>
              <a:pathLst>
                <a:path w="4279691" h="4279691">
                  <a:moveTo>
                    <a:pt x="0" y="0"/>
                  </a:moveTo>
                  <a:lnTo>
                    <a:pt x="4279691" y="0"/>
                  </a:lnTo>
                  <a:lnTo>
                    <a:pt x="4279691" y="4279691"/>
                  </a:lnTo>
                  <a:lnTo>
                    <a:pt x="0" y="427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339510" y="1339510"/>
              <a:ext cx="1600671" cy="1600671"/>
            </a:xfrm>
            <a:custGeom>
              <a:avLst/>
              <a:gdLst/>
              <a:ahLst/>
              <a:cxnLst/>
              <a:rect l="l" t="t" r="r" b="b"/>
              <a:pathLst>
                <a:path w="1600671" h="1600671">
                  <a:moveTo>
                    <a:pt x="0" y="0"/>
                  </a:moveTo>
                  <a:lnTo>
                    <a:pt x="1600671" y="0"/>
                  </a:lnTo>
                  <a:lnTo>
                    <a:pt x="1600671" y="1600671"/>
                  </a:lnTo>
                  <a:lnTo>
                    <a:pt x="0" y="160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4467010" y="5382546"/>
            <a:ext cx="3209768" cy="3209768"/>
            <a:chOff x="0" y="0"/>
            <a:chExt cx="4279691" cy="427969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279691" cy="4279691"/>
            </a:xfrm>
            <a:custGeom>
              <a:avLst/>
              <a:gdLst/>
              <a:ahLst/>
              <a:cxnLst/>
              <a:rect l="l" t="t" r="r" b="b"/>
              <a:pathLst>
                <a:path w="4279691" h="4279691">
                  <a:moveTo>
                    <a:pt x="0" y="0"/>
                  </a:moveTo>
                  <a:lnTo>
                    <a:pt x="4279691" y="0"/>
                  </a:lnTo>
                  <a:lnTo>
                    <a:pt x="4279691" y="4279691"/>
                  </a:lnTo>
                  <a:lnTo>
                    <a:pt x="0" y="427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339510" y="1339510"/>
              <a:ext cx="1600671" cy="1600671"/>
            </a:xfrm>
            <a:custGeom>
              <a:avLst/>
              <a:gdLst/>
              <a:ahLst/>
              <a:cxnLst/>
              <a:rect l="l" t="t" r="r" b="b"/>
              <a:pathLst>
                <a:path w="1600671" h="1600671">
                  <a:moveTo>
                    <a:pt x="0" y="0"/>
                  </a:moveTo>
                  <a:lnTo>
                    <a:pt x="1600671" y="0"/>
                  </a:lnTo>
                  <a:lnTo>
                    <a:pt x="1600671" y="1600671"/>
                  </a:lnTo>
                  <a:lnTo>
                    <a:pt x="0" y="160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9900">
                <a:alpha val="100000"/>
              </a:srgbClr>
            </a:gs>
            <a:gs pos="33333">
              <a:srgbClr val="FBD4B2">
                <a:alpha val="100000"/>
              </a:srgbClr>
            </a:gs>
            <a:gs pos="66667">
              <a:srgbClr val="E6E0EF">
                <a:alpha val="100000"/>
              </a:srgbClr>
            </a:gs>
            <a:gs pos="100000">
              <a:srgbClr val="7D2AE8">
                <a:alpha val="255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55688" y="7395847"/>
            <a:ext cx="5603061" cy="5603061"/>
          </a:xfrm>
          <a:custGeom>
            <a:avLst/>
            <a:gdLst/>
            <a:ahLst/>
            <a:cxnLst/>
            <a:rect l="l" t="t" r="r" b="b"/>
            <a:pathLst>
              <a:path w="5603061" h="5603061">
                <a:moveTo>
                  <a:pt x="0" y="0"/>
                </a:moveTo>
                <a:lnTo>
                  <a:pt x="5603061" y="0"/>
                </a:lnTo>
                <a:lnTo>
                  <a:pt x="5603061" y="5603061"/>
                </a:lnTo>
                <a:lnTo>
                  <a:pt x="0" y="560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7812" b="7812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886322" y="3105209"/>
            <a:ext cx="5694112" cy="4152782"/>
            <a:chOff x="0" y="0"/>
            <a:chExt cx="7592150" cy="5537043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"/>
              <a:ext cx="7592150" cy="3147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200"/>
                </a:lnSpc>
              </a:pPr>
              <a:r>
                <a:rPr lang="en-US" sz="8000" u="none">
                  <a:solidFill>
                    <a:srgbClr val="000000"/>
                  </a:solidFill>
                  <a:latin typeface="Cy Grotesk Key"/>
                </a:rPr>
                <a:t>About the Company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263445"/>
              <a:ext cx="7592150" cy="1273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000000"/>
                  </a:solidFill>
                  <a:latin typeface="Space Mono"/>
                </a:rPr>
                <a:t>Briefly elaborate on what you want to discuss.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993040" y="9616921"/>
            <a:ext cx="479367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u="none">
                <a:solidFill>
                  <a:srgbClr val="000000"/>
                </a:solidFill>
                <a:latin typeface="Cy Grotesk Key"/>
              </a:rPr>
              <a:t>BACK TO AGENDA PAGE</a:t>
            </a:r>
          </a:p>
        </p:txBody>
      </p:sp>
      <p:sp>
        <p:nvSpPr>
          <p:cNvPr id="9" name="Freeform 9"/>
          <p:cNvSpPr/>
          <p:nvPr/>
        </p:nvSpPr>
        <p:spPr>
          <a:xfrm>
            <a:off x="814390" y="1584018"/>
            <a:ext cx="7515221" cy="7118964"/>
          </a:xfrm>
          <a:custGeom>
            <a:avLst/>
            <a:gdLst/>
            <a:ahLst/>
            <a:cxnLst/>
            <a:rect l="l" t="t" r="r" b="b"/>
            <a:pathLst>
              <a:path w="7515221" h="7118964">
                <a:moveTo>
                  <a:pt x="0" y="0"/>
                </a:moveTo>
                <a:lnTo>
                  <a:pt x="7515220" y="0"/>
                </a:lnTo>
                <a:lnTo>
                  <a:pt x="7515220" y="7118964"/>
                </a:lnTo>
                <a:lnTo>
                  <a:pt x="0" y="7118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51212" y="5143500"/>
            <a:ext cx="5136788" cy="5143500"/>
            <a:chOff x="0" y="0"/>
            <a:chExt cx="1352899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899" cy="1354667"/>
            </a:xfrm>
            <a:custGeom>
              <a:avLst/>
              <a:gdLst/>
              <a:ahLst/>
              <a:cxnLst/>
              <a:rect l="l" t="t" r="r" b="b"/>
              <a:pathLst>
                <a:path w="1352899" h="1354667">
                  <a:moveTo>
                    <a:pt x="0" y="0"/>
                  </a:moveTo>
                  <a:lnTo>
                    <a:pt x="1352899" y="0"/>
                  </a:lnTo>
                  <a:lnTo>
                    <a:pt x="1352899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32500"/>
                  </a:srgbClr>
                </a:gs>
                <a:gs pos="100000">
                  <a:srgbClr val="7D2AE8">
                    <a:alpha val="255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52899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14424" y="0"/>
            <a:ext cx="5136788" cy="5143500"/>
            <a:chOff x="0" y="0"/>
            <a:chExt cx="1352899" cy="1354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2899" cy="1354667"/>
            </a:xfrm>
            <a:custGeom>
              <a:avLst/>
              <a:gdLst/>
              <a:ahLst/>
              <a:cxnLst/>
              <a:rect l="l" t="t" r="r" b="b"/>
              <a:pathLst>
                <a:path w="1352899" h="1354667">
                  <a:moveTo>
                    <a:pt x="0" y="0"/>
                  </a:moveTo>
                  <a:lnTo>
                    <a:pt x="1352899" y="0"/>
                  </a:lnTo>
                  <a:lnTo>
                    <a:pt x="1352899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32500"/>
                  </a:srgbClr>
                </a:gs>
                <a:gs pos="100000">
                  <a:srgbClr val="7D2AE8">
                    <a:alpha val="255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52899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3157924" y="0"/>
            <a:ext cx="5136788" cy="5143500"/>
            <a:chOff x="0" y="0"/>
            <a:chExt cx="1352899" cy="13546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2899" cy="1354667"/>
            </a:xfrm>
            <a:custGeom>
              <a:avLst/>
              <a:gdLst/>
              <a:ahLst/>
              <a:cxnLst/>
              <a:rect l="l" t="t" r="r" b="b"/>
              <a:pathLst>
                <a:path w="1352899" h="1354667">
                  <a:moveTo>
                    <a:pt x="0" y="0"/>
                  </a:moveTo>
                  <a:lnTo>
                    <a:pt x="1352899" y="0"/>
                  </a:lnTo>
                  <a:lnTo>
                    <a:pt x="1352899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32500"/>
                  </a:srgbClr>
                </a:gs>
                <a:gs pos="100000">
                  <a:srgbClr val="7D2AE8">
                    <a:alpha val="255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52899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8014424" y="5143500"/>
            <a:ext cx="5136788" cy="5143500"/>
            <a:chOff x="0" y="0"/>
            <a:chExt cx="1352899" cy="13546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2899" cy="1354667"/>
            </a:xfrm>
            <a:custGeom>
              <a:avLst/>
              <a:gdLst/>
              <a:ahLst/>
              <a:cxnLst/>
              <a:rect l="l" t="t" r="r" b="b"/>
              <a:pathLst>
                <a:path w="1352899" h="1354667">
                  <a:moveTo>
                    <a:pt x="0" y="0"/>
                  </a:moveTo>
                  <a:lnTo>
                    <a:pt x="1352899" y="0"/>
                  </a:lnTo>
                  <a:lnTo>
                    <a:pt x="1352899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32500"/>
                  </a:srgbClr>
                </a:gs>
                <a:gs pos="100000">
                  <a:srgbClr val="7D2AE8">
                    <a:alpha val="255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52899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8018604" cy="10287000"/>
            <a:chOff x="0" y="0"/>
            <a:chExt cx="813224" cy="10432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3224" cy="1043278"/>
            </a:xfrm>
            <a:custGeom>
              <a:avLst/>
              <a:gdLst/>
              <a:ahLst/>
              <a:cxnLst/>
              <a:rect l="l" t="t" r="r" b="b"/>
              <a:pathLst>
                <a:path w="813224" h="1043278">
                  <a:moveTo>
                    <a:pt x="0" y="0"/>
                  </a:moveTo>
                  <a:lnTo>
                    <a:pt x="813224" y="0"/>
                  </a:lnTo>
                  <a:lnTo>
                    <a:pt x="813224" y="1043278"/>
                  </a:lnTo>
                  <a:lnTo>
                    <a:pt x="0" y="1043278"/>
                  </a:lnTo>
                  <a:close/>
                </a:path>
              </a:pathLst>
            </a:custGeom>
            <a:blipFill>
              <a:blip r:embed="rId2"/>
              <a:stretch>
                <a:fillRect t="-1965" b="-1965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09922" y="7282639"/>
            <a:ext cx="5998760" cy="235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0000"/>
                </a:solidFill>
                <a:latin typeface="Cy Grotesk Key"/>
              </a:rPr>
              <a:t>Our Products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466279" y="1831557"/>
            <a:ext cx="4233079" cy="1484249"/>
            <a:chOff x="0" y="0"/>
            <a:chExt cx="5644106" cy="197899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"/>
              <a:ext cx="5644106" cy="604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5"/>
                </a:lnSpc>
              </a:pPr>
              <a:r>
                <a:rPr lang="en-US" sz="2900" u="none">
                  <a:solidFill>
                    <a:srgbClr val="000000"/>
                  </a:solidFill>
                  <a:latin typeface="Cy Grotesk Key"/>
                </a:rPr>
                <a:t>Add a main point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21419"/>
              <a:ext cx="5644106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latin typeface="Space Mono"/>
                </a:rPr>
                <a:t>Briefly elaborate on what you want to discuss.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466279" y="6973126"/>
            <a:ext cx="4233079" cy="1484249"/>
            <a:chOff x="0" y="0"/>
            <a:chExt cx="5644106" cy="197899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9050"/>
              <a:ext cx="5644106" cy="604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5"/>
                </a:lnSpc>
              </a:pPr>
              <a:r>
                <a:rPr lang="en-US" sz="2900" u="none">
                  <a:solidFill>
                    <a:srgbClr val="000000"/>
                  </a:solidFill>
                  <a:latin typeface="Cy Grotesk Key"/>
                </a:rPr>
                <a:t>Add a main point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21419"/>
              <a:ext cx="5644106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latin typeface="Space Mono"/>
                </a:rPr>
                <a:t>Briefly elaborate on what you want to discuss.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598887" y="1831557"/>
            <a:ext cx="4233079" cy="1484249"/>
            <a:chOff x="0" y="0"/>
            <a:chExt cx="5644106" cy="197899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9050"/>
              <a:ext cx="5644106" cy="604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5"/>
                </a:lnSpc>
              </a:pPr>
              <a:r>
                <a:rPr lang="en-US" sz="2900" u="none">
                  <a:solidFill>
                    <a:srgbClr val="000000"/>
                  </a:solidFill>
                  <a:latin typeface="Cy Grotesk Key"/>
                </a:rPr>
                <a:t>Add a main point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21419"/>
              <a:ext cx="5644106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latin typeface="Space Mono"/>
                </a:rPr>
                <a:t>Briefly elaborate on what you want to discuss. 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521568" y="1534658"/>
            <a:ext cx="4399444" cy="4399444"/>
          </a:xfrm>
          <a:custGeom>
            <a:avLst/>
            <a:gdLst/>
            <a:ahLst/>
            <a:cxnLst/>
            <a:rect l="l" t="t" r="r" b="b"/>
            <a:pathLst>
              <a:path w="4399444" h="4399444">
                <a:moveTo>
                  <a:pt x="0" y="0"/>
                </a:moveTo>
                <a:lnTo>
                  <a:pt x="4399444" y="0"/>
                </a:lnTo>
                <a:lnTo>
                  <a:pt x="4399444" y="4399444"/>
                </a:lnTo>
                <a:lnTo>
                  <a:pt x="0" y="4399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430409" y="6324808"/>
            <a:ext cx="2780884" cy="2780884"/>
          </a:xfrm>
          <a:custGeom>
            <a:avLst/>
            <a:gdLst/>
            <a:ahLst/>
            <a:cxnLst/>
            <a:rect l="l" t="t" r="r" b="b"/>
            <a:pathLst>
              <a:path w="2780884" h="2780884">
                <a:moveTo>
                  <a:pt x="0" y="0"/>
                </a:moveTo>
                <a:lnTo>
                  <a:pt x="2780884" y="0"/>
                </a:lnTo>
                <a:lnTo>
                  <a:pt x="2780884" y="2780884"/>
                </a:lnTo>
                <a:lnTo>
                  <a:pt x="0" y="2780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854987" y="9616921"/>
            <a:ext cx="393172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u="none">
                <a:solidFill>
                  <a:srgbClr val="000000"/>
                </a:solidFill>
                <a:latin typeface="Cy Grotesk Key"/>
              </a:rPr>
              <a:t>BACK TO AGENDA PAGE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468" y="2007752"/>
            <a:ext cx="9381635" cy="803235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7735927" cy="10287000"/>
            <a:chOff x="0" y="0"/>
            <a:chExt cx="203744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37446" cy="2709333"/>
            </a:xfrm>
            <a:custGeom>
              <a:avLst/>
              <a:gdLst/>
              <a:ahLst/>
              <a:cxnLst/>
              <a:rect l="l" t="t" r="r" b="b"/>
              <a:pathLst>
                <a:path w="2037446" h="2709333">
                  <a:moveTo>
                    <a:pt x="0" y="0"/>
                  </a:moveTo>
                  <a:lnTo>
                    <a:pt x="2037446" y="0"/>
                  </a:lnTo>
                  <a:lnTo>
                    <a:pt x="203744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100000"/>
                  </a:srgbClr>
                </a:gs>
                <a:gs pos="33333">
                  <a:srgbClr val="FBD4B2">
                    <a:alpha val="100000"/>
                  </a:srgbClr>
                </a:gs>
                <a:gs pos="66667">
                  <a:srgbClr val="E6E0EF">
                    <a:alpha val="100000"/>
                  </a:srgbClr>
                </a:gs>
                <a:gs pos="100000">
                  <a:srgbClr val="7D2AE8">
                    <a:alpha val="5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3744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8858391">
            <a:off x="-476846" y="7073431"/>
            <a:ext cx="2691971" cy="5400059"/>
          </a:xfrm>
          <a:custGeom>
            <a:avLst/>
            <a:gdLst/>
            <a:ahLst/>
            <a:cxnLst/>
            <a:rect l="l" t="t" r="r" b="b"/>
            <a:pathLst>
              <a:path w="2691971" h="5400059">
                <a:moveTo>
                  <a:pt x="0" y="0"/>
                </a:moveTo>
                <a:lnTo>
                  <a:pt x="2691971" y="0"/>
                </a:lnTo>
                <a:lnTo>
                  <a:pt x="2691971" y="5400059"/>
                </a:lnTo>
                <a:lnTo>
                  <a:pt x="0" y="5400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439" r="-1014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6673216"/>
            <a:ext cx="4964734" cy="258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Space Mono"/>
              </a:rPr>
              <a:t>Add context to the stacked area chart. How has the data changed over time? What may have contributed to the trends and/or deviations? What other observations are worth highlighting?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47750"/>
            <a:ext cx="5361242" cy="235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0000"/>
                </a:solidFill>
                <a:latin typeface="Cy Grotesk Key"/>
              </a:rPr>
              <a:t>Market Trends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22184" y="1194435"/>
            <a:ext cx="7607962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000000"/>
                </a:solidFill>
                <a:latin typeface="Space Mono"/>
              </a:rPr>
              <a:t>Provide data on market trends, growth, and potential.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1922780"/>
            <a:ext cx="776432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>
                <a:solidFill>
                  <a:srgbClr val="000000"/>
                </a:solidFill>
                <a:latin typeface="Cy Grotesk Key"/>
              </a:rPr>
              <a:t>NUMBER OF ITEMS SOLD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06132"/>
            <a:ext cx="18288000" cy="5924540"/>
            <a:chOff x="0" y="0"/>
            <a:chExt cx="24384000" cy="78993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2092" b="24712"/>
            <a:stretch>
              <a:fillRect/>
            </a:stretch>
          </p:blipFill>
          <p:spPr>
            <a:xfrm>
              <a:off x="0" y="0"/>
              <a:ext cx="24384000" cy="7899386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904290" y="5593549"/>
            <a:ext cx="8479419" cy="4837123"/>
          </a:xfrm>
          <a:custGeom>
            <a:avLst/>
            <a:gdLst/>
            <a:ahLst/>
            <a:cxnLst/>
            <a:rect l="l" t="t" r="r" b="b"/>
            <a:pathLst>
              <a:path w="8479419" h="4837123">
                <a:moveTo>
                  <a:pt x="0" y="0"/>
                </a:moveTo>
                <a:lnTo>
                  <a:pt x="8479420" y="0"/>
                </a:lnTo>
                <a:lnTo>
                  <a:pt x="8479420" y="4837123"/>
                </a:lnTo>
                <a:lnTo>
                  <a:pt x="0" y="4837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7258734"/>
            <a:ext cx="5466412" cy="1240416"/>
            <a:chOff x="0" y="0"/>
            <a:chExt cx="8103635" cy="18388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03636" cy="1838843"/>
            </a:xfrm>
            <a:custGeom>
              <a:avLst/>
              <a:gdLst/>
              <a:ahLst/>
              <a:cxnLst/>
              <a:rect l="l" t="t" r="r" b="b"/>
              <a:pathLst>
                <a:path w="8103636" h="1838843">
                  <a:moveTo>
                    <a:pt x="14163" y="0"/>
                  </a:moveTo>
                  <a:lnTo>
                    <a:pt x="8089473" y="0"/>
                  </a:lnTo>
                  <a:cubicBezTo>
                    <a:pt x="8093229" y="0"/>
                    <a:pt x="8096831" y="1492"/>
                    <a:pt x="8099488" y="4148"/>
                  </a:cubicBezTo>
                  <a:cubicBezTo>
                    <a:pt x="8102143" y="6804"/>
                    <a:pt x="8103636" y="10407"/>
                    <a:pt x="8103636" y="14163"/>
                  </a:cubicBezTo>
                  <a:lnTo>
                    <a:pt x="8103636" y="1824681"/>
                  </a:lnTo>
                  <a:cubicBezTo>
                    <a:pt x="8103636" y="1828437"/>
                    <a:pt x="8102143" y="1832039"/>
                    <a:pt x="8099488" y="1834695"/>
                  </a:cubicBezTo>
                  <a:cubicBezTo>
                    <a:pt x="8096831" y="1837351"/>
                    <a:pt x="8093229" y="1838843"/>
                    <a:pt x="8089473" y="1838843"/>
                  </a:cubicBezTo>
                  <a:lnTo>
                    <a:pt x="14163" y="1838843"/>
                  </a:lnTo>
                  <a:cubicBezTo>
                    <a:pt x="10407" y="1838843"/>
                    <a:pt x="6804" y="1837351"/>
                    <a:pt x="4148" y="1834695"/>
                  </a:cubicBezTo>
                  <a:cubicBezTo>
                    <a:pt x="1492" y="1832039"/>
                    <a:pt x="0" y="1828437"/>
                    <a:pt x="0" y="1824681"/>
                  </a:cubicBezTo>
                  <a:lnTo>
                    <a:pt x="0" y="14163"/>
                  </a:lnTo>
                  <a:cubicBezTo>
                    <a:pt x="0" y="10407"/>
                    <a:pt x="1492" y="6804"/>
                    <a:pt x="4148" y="4148"/>
                  </a:cubicBezTo>
                  <a:cubicBezTo>
                    <a:pt x="6804" y="1492"/>
                    <a:pt x="10407" y="0"/>
                    <a:pt x="14163" y="0"/>
                  </a:cubicBezTo>
                  <a:close/>
                </a:path>
              </a:pathLst>
            </a:custGeom>
            <a:solidFill>
              <a:srgbClr val="FDF9EB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03635" cy="187694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none" strike="noStrike">
                  <a:solidFill>
                    <a:srgbClr val="000000"/>
                  </a:solidFill>
                  <a:latin typeface="Inter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3787748" y="0"/>
            <a:ext cx="4500252" cy="4506132"/>
            <a:chOff x="0" y="0"/>
            <a:chExt cx="1185252" cy="118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85252" cy="1186800"/>
            </a:xfrm>
            <a:custGeom>
              <a:avLst/>
              <a:gdLst/>
              <a:ahLst/>
              <a:cxnLst/>
              <a:rect l="l" t="t" r="r" b="b"/>
              <a:pathLst>
                <a:path w="1185252" h="1186800">
                  <a:moveTo>
                    <a:pt x="0" y="0"/>
                  </a:moveTo>
                  <a:lnTo>
                    <a:pt x="1185252" y="0"/>
                  </a:lnTo>
                  <a:lnTo>
                    <a:pt x="1185252" y="1186800"/>
                  </a:lnTo>
                  <a:lnTo>
                    <a:pt x="0" y="1186800"/>
                  </a:lnTo>
                  <a:close/>
                </a:path>
              </a:pathLst>
            </a:custGeom>
            <a:gradFill rotWithShape="1">
              <a:gsLst>
                <a:gs pos="0">
                  <a:srgbClr val="FF9900">
                    <a:alpha val="100000"/>
                  </a:srgbClr>
                </a:gs>
                <a:gs pos="33333">
                  <a:srgbClr val="FBD4B2">
                    <a:alpha val="100000"/>
                  </a:srgbClr>
                </a:gs>
                <a:gs pos="66667">
                  <a:srgbClr val="E6E0EF">
                    <a:alpha val="100000"/>
                  </a:srgbClr>
                </a:gs>
                <a:gs pos="100000">
                  <a:srgbClr val="7D2AE8">
                    <a:alpha val="255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85252" cy="1234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503973" y="1684424"/>
            <a:ext cx="3067802" cy="10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000000"/>
                </a:solidFill>
                <a:latin typeface="Space Mono"/>
              </a:rPr>
              <a:t>Briefly elaborate on what you want to discuss.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084666"/>
            <a:ext cx="11509150" cy="235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0000"/>
                </a:solidFill>
                <a:latin typeface="Cy Grotesk Key"/>
              </a:rPr>
              <a:t>State the problem you’ll address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93040" y="9616921"/>
            <a:ext cx="479367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u="none">
                <a:solidFill>
                  <a:srgbClr val="FFFFFF"/>
                </a:solidFill>
                <a:latin typeface="Cy Grotesk Key"/>
              </a:rPr>
              <a:t>BACK TO AGENDA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rcRect l="2888" r="2888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915036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4741699" y="4556125"/>
            <a:ext cx="880460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DF9EB"/>
                </a:solidFill>
                <a:latin typeface="Cy Grotesk Key"/>
              </a:rPr>
              <a:t>The Solution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606388" y="522140"/>
            <a:ext cx="5130486" cy="1240416"/>
            <a:chOff x="0" y="0"/>
            <a:chExt cx="7605645" cy="18388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05644" cy="1838843"/>
            </a:xfrm>
            <a:custGeom>
              <a:avLst/>
              <a:gdLst/>
              <a:ahLst/>
              <a:cxnLst/>
              <a:rect l="l" t="t" r="r" b="b"/>
              <a:pathLst>
                <a:path w="7605644" h="1838843">
                  <a:moveTo>
                    <a:pt x="15090" y="0"/>
                  </a:moveTo>
                  <a:lnTo>
                    <a:pt x="7590555" y="0"/>
                  </a:lnTo>
                  <a:cubicBezTo>
                    <a:pt x="7594557" y="0"/>
                    <a:pt x="7598394" y="1590"/>
                    <a:pt x="7601224" y="4420"/>
                  </a:cubicBezTo>
                  <a:cubicBezTo>
                    <a:pt x="7604054" y="7250"/>
                    <a:pt x="7605644" y="11088"/>
                    <a:pt x="7605644" y="15090"/>
                  </a:cubicBezTo>
                  <a:lnTo>
                    <a:pt x="7605644" y="1823753"/>
                  </a:lnTo>
                  <a:cubicBezTo>
                    <a:pt x="7605644" y="1827755"/>
                    <a:pt x="7604054" y="1831594"/>
                    <a:pt x="7601224" y="1834424"/>
                  </a:cubicBezTo>
                  <a:cubicBezTo>
                    <a:pt x="7598394" y="1837254"/>
                    <a:pt x="7594557" y="1838843"/>
                    <a:pt x="7590555" y="1838843"/>
                  </a:cubicBezTo>
                  <a:lnTo>
                    <a:pt x="15090" y="1838843"/>
                  </a:lnTo>
                  <a:cubicBezTo>
                    <a:pt x="11088" y="1838843"/>
                    <a:pt x="7250" y="1837254"/>
                    <a:pt x="4420" y="1834424"/>
                  </a:cubicBezTo>
                  <a:cubicBezTo>
                    <a:pt x="1590" y="1831594"/>
                    <a:pt x="0" y="1827755"/>
                    <a:pt x="0" y="1823753"/>
                  </a:cubicBezTo>
                  <a:lnTo>
                    <a:pt x="0" y="15090"/>
                  </a:lnTo>
                  <a:cubicBezTo>
                    <a:pt x="0" y="11088"/>
                    <a:pt x="1590" y="7250"/>
                    <a:pt x="4420" y="4420"/>
                  </a:cubicBezTo>
                  <a:cubicBezTo>
                    <a:pt x="7250" y="1590"/>
                    <a:pt x="11088" y="0"/>
                    <a:pt x="15090" y="0"/>
                  </a:cubicBezTo>
                  <a:close/>
                </a:path>
              </a:pathLst>
            </a:custGeom>
            <a:solidFill>
              <a:srgbClr val="FDF9EB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605645" cy="187694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none" strike="noStrike">
                  <a:solidFill>
                    <a:srgbClr val="000000"/>
                  </a:solidFill>
                  <a:latin typeface="Inter"/>
                </a:rPr>
                <a:t>Drag and drop your photo or video! Click the sample photo or video and delete. Select yours from the uploads tab, drag, and then drop inside the frame!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9900">
                <a:alpha val="100000"/>
              </a:srgbClr>
            </a:gs>
            <a:gs pos="33333">
              <a:srgbClr val="FBD4B2">
                <a:alpha val="100000"/>
              </a:srgbClr>
            </a:gs>
            <a:gs pos="66667">
              <a:srgbClr val="E6E0EF">
                <a:alpha val="100000"/>
              </a:srgbClr>
            </a:gs>
            <a:gs pos="100000">
              <a:srgbClr val="7D2AE8">
                <a:alpha val="5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34350" y="3387225"/>
            <a:ext cx="10588489" cy="3512550"/>
            <a:chOff x="0" y="0"/>
            <a:chExt cx="14117986" cy="46834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"/>
              <a:ext cx="14117986" cy="3147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200"/>
                </a:lnSpc>
                <a:spcBef>
                  <a:spcPct val="0"/>
                </a:spcBef>
              </a:pPr>
              <a:r>
                <a:rPr lang="en-US" sz="8000" u="none" strike="noStrike">
                  <a:solidFill>
                    <a:srgbClr val="000000"/>
                  </a:solidFill>
                  <a:latin typeface="Cy Grotesk Key"/>
                </a:rPr>
                <a:t>Pitch your proposed solution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25821"/>
              <a:ext cx="11131759" cy="957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trike="noStrike">
                  <a:solidFill>
                    <a:srgbClr val="000000"/>
                  </a:solidFill>
                  <a:latin typeface="Space Mono"/>
                </a:rPr>
                <a:t>Present your product or service as the solution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trike="noStrike">
                  <a:solidFill>
                    <a:srgbClr val="000000"/>
                  </a:solidFill>
                  <a:latin typeface="Space Mono"/>
                </a:rPr>
                <a:t>to the identified problem.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3621886" y="1163950"/>
            <a:ext cx="8017408" cy="7959099"/>
          </a:xfrm>
          <a:custGeom>
            <a:avLst/>
            <a:gdLst/>
            <a:ahLst/>
            <a:cxnLst/>
            <a:rect l="l" t="t" r="r" b="b"/>
            <a:pathLst>
              <a:path w="8017408" h="7959099">
                <a:moveTo>
                  <a:pt x="0" y="0"/>
                </a:moveTo>
                <a:lnTo>
                  <a:pt x="8017408" y="0"/>
                </a:lnTo>
                <a:lnTo>
                  <a:pt x="8017408" y="7959100"/>
                </a:lnTo>
                <a:lnTo>
                  <a:pt x="0" y="795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993040" y="9616921"/>
            <a:ext cx="479367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u="none">
                <a:solidFill>
                  <a:srgbClr val="000000"/>
                </a:solidFill>
                <a:latin typeface="Cy Grotesk Key"/>
              </a:rPr>
              <a:t>BACK TO AGENDA PAGE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9900">
                <a:alpha val="32500"/>
              </a:srgbClr>
            </a:gs>
            <a:gs pos="100000">
              <a:srgbClr val="7D2AE8">
                <a:alpha val="255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16730"/>
            <a:ext cx="4340572" cy="2484389"/>
            <a:chOff x="0" y="0"/>
            <a:chExt cx="5787430" cy="331251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80975"/>
              <a:ext cx="5787430" cy="2107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300"/>
                </a:lnSpc>
                <a:spcBef>
                  <a:spcPct val="0"/>
                </a:spcBef>
              </a:pPr>
              <a:r>
                <a:rPr lang="en-US" sz="9500" u="none" strike="noStrike">
                  <a:solidFill>
                    <a:srgbClr val="000000"/>
                  </a:solidFill>
                  <a:latin typeface="Cy Grotesk Key"/>
                </a:rPr>
                <a:t>4/5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78794" y="2354939"/>
              <a:ext cx="4829841" cy="957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trike="noStrike">
                  <a:solidFill>
                    <a:srgbClr val="000000"/>
                  </a:solidFill>
                  <a:latin typeface="Space Mono"/>
                </a:rPr>
                <a:t>Elaborate on the featured statistic.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23683" y="6701119"/>
            <a:ext cx="4240634" cy="2423714"/>
            <a:chOff x="0" y="0"/>
            <a:chExt cx="5654179" cy="3231619"/>
          </a:xfrm>
        </p:grpSpPr>
        <p:sp>
          <p:nvSpPr>
            <p:cNvPr id="6" name="TextBox 6"/>
            <p:cNvSpPr txBox="1"/>
            <p:nvPr/>
          </p:nvSpPr>
          <p:spPr>
            <a:xfrm>
              <a:off x="0" y="-180975"/>
              <a:ext cx="5654179" cy="2107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300"/>
                </a:lnSpc>
                <a:spcBef>
                  <a:spcPct val="0"/>
                </a:spcBef>
              </a:pPr>
              <a:r>
                <a:rPr lang="en-US" sz="9500">
                  <a:solidFill>
                    <a:srgbClr val="000000"/>
                  </a:solidFill>
                  <a:latin typeface="Cy Grotesk Key"/>
                </a:rPr>
                <a:t>1.5M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2169" y="2274040"/>
              <a:ext cx="4829841" cy="957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trike="noStrike">
                  <a:solidFill>
                    <a:srgbClr val="000000"/>
                  </a:solidFill>
                  <a:latin typeface="Space Mono"/>
                </a:rPr>
                <a:t>Elaborate on the featured statistic.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5227328" y="3440260"/>
            <a:ext cx="1940160" cy="130700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1127676" y="3819052"/>
            <a:ext cx="2278526" cy="120050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667826" y="830743"/>
            <a:ext cx="3209768" cy="3209768"/>
          </a:xfrm>
          <a:custGeom>
            <a:avLst/>
            <a:gdLst/>
            <a:ahLst/>
            <a:cxnLst/>
            <a:rect l="l" t="t" r="r" b="b"/>
            <a:pathLst>
              <a:path w="3209768" h="3209768">
                <a:moveTo>
                  <a:pt x="0" y="0"/>
                </a:moveTo>
                <a:lnTo>
                  <a:pt x="3209769" y="0"/>
                </a:lnTo>
                <a:lnTo>
                  <a:pt x="3209769" y="3209769"/>
                </a:lnTo>
                <a:lnTo>
                  <a:pt x="0" y="3209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39116" y="3538616"/>
            <a:ext cx="3209768" cy="3209768"/>
          </a:xfrm>
          <a:custGeom>
            <a:avLst/>
            <a:gdLst/>
            <a:ahLst/>
            <a:cxnLst/>
            <a:rect l="l" t="t" r="r" b="b"/>
            <a:pathLst>
              <a:path w="3209768" h="3209768">
                <a:moveTo>
                  <a:pt x="0" y="0"/>
                </a:moveTo>
                <a:lnTo>
                  <a:pt x="3209768" y="0"/>
                </a:lnTo>
                <a:lnTo>
                  <a:pt x="3209768" y="3209768"/>
                </a:lnTo>
                <a:lnTo>
                  <a:pt x="0" y="3209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82116" y="1809787"/>
            <a:ext cx="3209768" cy="3209768"/>
          </a:xfrm>
          <a:custGeom>
            <a:avLst/>
            <a:gdLst/>
            <a:ahLst/>
            <a:cxnLst/>
            <a:rect l="l" t="t" r="r" b="b"/>
            <a:pathLst>
              <a:path w="3209768" h="3209768">
                <a:moveTo>
                  <a:pt x="0" y="0"/>
                </a:moveTo>
                <a:lnTo>
                  <a:pt x="3209769" y="0"/>
                </a:lnTo>
                <a:lnTo>
                  <a:pt x="3209769" y="3209768"/>
                </a:lnTo>
                <a:lnTo>
                  <a:pt x="0" y="3209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72459" y="1835376"/>
            <a:ext cx="1200503" cy="1200503"/>
          </a:xfrm>
          <a:custGeom>
            <a:avLst/>
            <a:gdLst/>
            <a:ahLst/>
            <a:cxnLst/>
            <a:rect l="l" t="t" r="r" b="b"/>
            <a:pathLst>
              <a:path w="1200503" h="1200503">
                <a:moveTo>
                  <a:pt x="0" y="0"/>
                </a:moveTo>
                <a:lnTo>
                  <a:pt x="1200503" y="0"/>
                </a:lnTo>
                <a:lnTo>
                  <a:pt x="1200503" y="1200503"/>
                </a:lnTo>
                <a:lnTo>
                  <a:pt x="0" y="12005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8543748" y="4543248"/>
            <a:ext cx="1200503" cy="1200503"/>
          </a:xfrm>
          <a:custGeom>
            <a:avLst/>
            <a:gdLst/>
            <a:ahLst/>
            <a:cxnLst/>
            <a:rect l="l" t="t" r="r" b="b"/>
            <a:pathLst>
              <a:path w="1200503" h="1200503">
                <a:moveTo>
                  <a:pt x="0" y="0"/>
                </a:moveTo>
                <a:lnTo>
                  <a:pt x="1200504" y="0"/>
                </a:lnTo>
                <a:lnTo>
                  <a:pt x="1200504" y="1200504"/>
                </a:lnTo>
                <a:lnTo>
                  <a:pt x="0" y="1200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4786749" y="2814419"/>
            <a:ext cx="1200503" cy="1200503"/>
          </a:xfrm>
          <a:custGeom>
            <a:avLst/>
            <a:gdLst/>
            <a:ahLst/>
            <a:cxnLst/>
            <a:rect l="l" t="t" r="r" b="b"/>
            <a:pathLst>
              <a:path w="1200503" h="1200503">
                <a:moveTo>
                  <a:pt x="0" y="0"/>
                </a:moveTo>
                <a:lnTo>
                  <a:pt x="1200503" y="0"/>
                </a:lnTo>
                <a:lnTo>
                  <a:pt x="1200503" y="1200503"/>
                </a:lnTo>
                <a:lnTo>
                  <a:pt x="0" y="12005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13578687" y="5256481"/>
            <a:ext cx="3622381" cy="2499182"/>
            <a:chOff x="0" y="0"/>
            <a:chExt cx="4829841" cy="3332243"/>
          </a:xfrm>
        </p:grpSpPr>
        <p:sp>
          <p:nvSpPr>
            <p:cNvPr id="17" name="TextBox 17"/>
            <p:cNvSpPr txBox="1"/>
            <p:nvPr/>
          </p:nvSpPr>
          <p:spPr>
            <a:xfrm>
              <a:off x="425803" y="-190500"/>
              <a:ext cx="3978234" cy="2116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299"/>
                </a:lnSpc>
                <a:spcBef>
                  <a:spcPct val="0"/>
                </a:spcBef>
              </a:pPr>
              <a:r>
                <a:rPr lang="en-US" sz="9499">
                  <a:solidFill>
                    <a:srgbClr val="000000"/>
                  </a:solidFill>
                  <a:latin typeface="Cy Grotesk Key"/>
                </a:rPr>
                <a:t>93%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374664"/>
              <a:ext cx="4829841" cy="957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trike="noStrike">
                  <a:solidFill>
                    <a:srgbClr val="000000"/>
                  </a:solidFill>
                  <a:latin typeface="Space Mono"/>
                </a:rPr>
                <a:t>Elaborate on the featured statistic.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993040" y="9616921"/>
            <a:ext cx="479367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 u="none">
                <a:solidFill>
                  <a:srgbClr val="000000"/>
                </a:solidFill>
                <a:latin typeface="Cy Grotesk Key"/>
              </a:rPr>
              <a:t>BACK TO AGENDA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Custom</PresentationFormat>
  <Paragraphs>54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Space Mono</vt:lpstr>
      <vt:lpstr>Space Mono Bold</vt:lpstr>
      <vt:lpstr>Inter</vt:lpstr>
      <vt:lpstr>Calibri</vt:lpstr>
      <vt:lpstr>Arial</vt:lpstr>
      <vt:lpstr>Cy Grotesk Key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Presentation</dc:title>
  <cp:lastModifiedBy>Jitesh Matta</cp:lastModifiedBy>
  <cp:revision>2</cp:revision>
  <dcterms:created xsi:type="dcterms:W3CDTF">2006-08-16T00:00:00Z</dcterms:created>
  <dcterms:modified xsi:type="dcterms:W3CDTF">2024-05-09T08:50:08Z</dcterms:modified>
  <dc:identifier>DAGEhQPAGdk</dc:identifier>
</cp:coreProperties>
</file>